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56" r:id="rId3"/>
    <p:sldId id="257" r:id="rId4"/>
    <p:sldId id="264" r:id="rId5"/>
    <p:sldId id="258" r:id="rId6"/>
    <p:sldId id="266" r:id="rId7"/>
    <p:sldId id="268" r:id="rId8"/>
    <p:sldId id="267" r:id="rId9"/>
    <p:sldId id="269" r:id="rId10"/>
    <p:sldId id="271" r:id="rId11"/>
    <p:sldId id="270" r:id="rId12"/>
    <p:sldId id="273" r:id="rId13"/>
    <p:sldId id="274" r:id="rId14"/>
    <p:sldId id="261" r:id="rId15"/>
    <p:sldId id="265" r:id="rId16"/>
    <p:sldId id="26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A7BBE-8456-4603-B48D-AA92AD3492AE}" type="doc">
      <dgm:prSet loTypeId="urn:microsoft.com/office/officeart/2005/8/layout/vList5" loCatId="list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sr-Latn-CS"/>
        </a:p>
      </dgm:t>
    </dgm:pt>
    <dgm:pt modelId="{16132F03-2FEC-47D7-A2BF-3B46668F1AA0}">
      <dgm:prSet phldrT="[Text]"/>
      <dgm:spPr/>
      <dgm:t>
        <a:bodyPr/>
        <a:lstStyle/>
        <a:p>
          <a:r>
            <a:rPr lang="sr-Latn-CS" b="1" smtClean="0"/>
            <a:t>Migracije podataka</a:t>
          </a:r>
          <a:endParaRPr lang="sr-Latn-CS" b="1" dirty="0"/>
        </a:p>
      </dgm:t>
    </dgm:pt>
    <dgm:pt modelId="{FA82B193-C9F3-48EB-9E0C-D7DC65FD9A41}" type="parTrans" cxnId="{2D5EC217-828B-4A29-B94B-108141A0FFCD}">
      <dgm:prSet/>
      <dgm:spPr/>
      <dgm:t>
        <a:bodyPr/>
        <a:lstStyle/>
        <a:p>
          <a:endParaRPr lang="sr-Latn-CS"/>
        </a:p>
      </dgm:t>
    </dgm:pt>
    <dgm:pt modelId="{33AECD64-E67A-43A0-BEA7-2B8DEE8B4010}" type="sibTrans" cxnId="{2D5EC217-828B-4A29-B94B-108141A0FFCD}">
      <dgm:prSet/>
      <dgm:spPr/>
      <dgm:t>
        <a:bodyPr/>
        <a:lstStyle/>
        <a:p>
          <a:endParaRPr lang="sr-Latn-CS"/>
        </a:p>
      </dgm:t>
    </dgm:pt>
    <dgm:pt modelId="{226001C7-29F3-428C-838F-1EB45FD2B1F7}">
      <dgm:prSet phldrT="[Text]"/>
      <dgm:spPr/>
      <dgm:t>
        <a:bodyPr/>
        <a:lstStyle/>
        <a:p>
          <a:r>
            <a:rPr lang="sr-Latn-C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korisnik </a:t>
          </a:r>
          <a:r>
            <a:rPr lang="sr-Latn-C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dobija </a:t>
          </a:r>
          <a:r>
            <a:rPr lang="sr-Latn-C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kopiju datoteke ili dobija samo traženi deo datoteke</a:t>
          </a:r>
          <a:endParaRPr lang="sr-Latn-C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D46601-3D24-4C70-8235-EE4A8F8C9EF1}" type="parTrans" cxnId="{70943EB7-7049-46C3-BF96-9A733AEBAC20}">
      <dgm:prSet/>
      <dgm:spPr/>
      <dgm:t>
        <a:bodyPr/>
        <a:lstStyle/>
        <a:p>
          <a:endParaRPr lang="sr-Latn-CS"/>
        </a:p>
      </dgm:t>
    </dgm:pt>
    <dgm:pt modelId="{79EDA26C-FC91-43E7-B403-15B95774B359}" type="sibTrans" cxnId="{70943EB7-7049-46C3-BF96-9A733AEBAC20}">
      <dgm:prSet/>
      <dgm:spPr/>
      <dgm:t>
        <a:bodyPr/>
        <a:lstStyle/>
        <a:p>
          <a:endParaRPr lang="sr-Latn-CS"/>
        </a:p>
      </dgm:t>
    </dgm:pt>
    <dgm:pt modelId="{4E8D8777-464A-44EB-B275-CC6A3A7D2B74}">
      <dgm:prSet phldrT="[Text]"/>
      <dgm:spPr/>
      <dgm:t>
        <a:bodyPr/>
        <a:lstStyle/>
        <a:p>
          <a:r>
            <a:rPr lang="sr-Latn-CS" b="1" smtClean="0"/>
            <a:t>Migracije izračunavanja</a:t>
          </a:r>
          <a:endParaRPr lang="sr-Latn-CS" b="1" dirty="0"/>
        </a:p>
      </dgm:t>
    </dgm:pt>
    <dgm:pt modelId="{77AB4DBE-E6EA-4B66-9144-EF78CFB80320}" type="parTrans" cxnId="{2A5FD10A-897F-4069-9CB7-08F06631B86B}">
      <dgm:prSet/>
      <dgm:spPr/>
      <dgm:t>
        <a:bodyPr/>
        <a:lstStyle/>
        <a:p>
          <a:endParaRPr lang="sr-Latn-CS"/>
        </a:p>
      </dgm:t>
    </dgm:pt>
    <dgm:pt modelId="{E31DE86F-6DC5-40B6-9482-7C883A35F0DD}" type="sibTrans" cxnId="{2A5FD10A-897F-4069-9CB7-08F06631B86B}">
      <dgm:prSet/>
      <dgm:spPr/>
      <dgm:t>
        <a:bodyPr/>
        <a:lstStyle/>
        <a:p>
          <a:endParaRPr lang="sr-Latn-CS"/>
        </a:p>
      </dgm:t>
    </dgm:pt>
    <dgm:pt modelId="{EAC13EC4-93A9-43B2-BC26-210805FC27FA}">
      <dgm:prSet phldrT="[Text]"/>
      <dgm:spPr/>
      <dgm:t>
        <a:bodyPr/>
        <a:lstStyle/>
        <a:p>
          <a:r>
            <a:rPr lang="sr-Latn-C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 inicira </a:t>
          </a:r>
          <a:r>
            <a:rPr lang="sr-Latn-CS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obradu podataka na </a:t>
          </a:r>
          <a:r>
            <a:rPr lang="sr-Latn-C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udaljenom računaru, pa pokupi rezultate</a:t>
          </a:r>
          <a:endParaRPr lang="sr-Latn-C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3CA9BF-9116-45B7-ACA1-CC9CFFCEDD67}" type="parTrans" cxnId="{5D0FC120-0615-473D-8DC8-64FF67B8F39D}">
      <dgm:prSet/>
      <dgm:spPr/>
      <dgm:t>
        <a:bodyPr/>
        <a:lstStyle/>
        <a:p>
          <a:endParaRPr lang="sr-Latn-CS"/>
        </a:p>
      </dgm:t>
    </dgm:pt>
    <dgm:pt modelId="{0E6BDEC8-2CA3-45CA-9809-1FCC0A242121}" type="sibTrans" cxnId="{5D0FC120-0615-473D-8DC8-64FF67B8F39D}">
      <dgm:prSet/>
      <dgm:spPr/>
      <dgm:t>
        <a:bodyPr/>
        <a:lstStyle/>
        <a:p>
          <a:endParaRPr lang="sr-Latn-CS"/>
        </a:p>
      </dgm:t>
    </dgm:pt>
    <dgm:pt modelId="{E0743212-D761-4406-AD03-F8B5D23EED28}">
      <dgm:prSet phldrT="[Text]"/>
      <dgm:spPr/>
      <dgm:t>
        <a:bodyPr/>
        <a:lstStyle/>
        <a:p>
          <a:r>
            <a:rPr lang="sr-Latn-CS" b="1" smtClean="0"/>
            <a:t>Migracije procesa</a:t>
          </a:r>
          <a:endParaRPr lang="sr-Latn-CS" b="1" dirty="0"/>
        </a:p>
      </dgm:t>
    </dgm:pt>
    <dgm:pt modelId="{D83EDEAA-9593-4E94-9480-26E00CBECE4C}" type="parTrans" cxnId="{09BCCC18-26DD-46D2-AD50-D91119D60F19}">
      <dgm:prSet/>
      <dgm:spPr/>
      <dgm:t>
        <a:bodyPr/>
        <a:lstStyle/>
        <a:p>
          <a:endParaRPr lang="sr-Latn-CS"/>
        </a:p>
      </dgm:t>
    </dgm:pt>
    <dgm:pt modelId="{7753146B-7343-4E2B-AF10-BA1CB4C585A6}" type="sibTrans" cxnId="{09BCCC18-26DD-46D2-AD50-D91119D60F19}">
      <dgm:prSet/>
      <dgm:spPr/>
      <dgm:t>
        <a:bodyPr/>
        <a:lstStyle/>
        <a:p>
          <a:endParaRPr lang="sr-Latn-CS"/>
        </a:p>
      </dgm:t>
    </dgm:pt>
    <dgm:pt modelId="{E7FA33F3-8A63-4CB1-8798-F13030C28C92}">
      <dgm:prSet phldrT="[Text]"/>
      <dgm:spPr/>
      <dgm:t>
        <a:bodyPr/>
        <a:lstStyle/>
        <a:p>
          <a:r>
            <a:rPr lang="sr-Latn-C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 se izvršava na više računara</a:t>
          </a:r>
          <a:endParaRPr lang="sr-Latn-C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1EF3FD-D0D2-47D5-A03D-C6CE510D3BBF}" type="parTrans" cxnId="{F014DE95-012D-4C8A-818C-7D535CC1875A}">
      <dgm:prSet/>
      <dgm:spPr/>
      <dgm:t>
        <a:bodyPr/>
        <a:lstStyle/>
        <a:p>
          <a:endParaRPr lang="sr-Latn-CS"/>
        </a:p>
      </dgm:t>
    </dgm:pt>
    <dgm:pt modelId="{38427926-F635-4D09-9C6A-36E7D275CADD}" type="sibTrans" cxnId="{F014DE95-012D-4C8A-818C-7D535CC1875A}">
      <dgm:prSet/>
      <dgm:spPr/>
      <dgm:t>
        <a:bodyPr/>
        <a:lstStyle/>
        <a:p>
          <a:endParaRPr lang="sr-Latn-CS"/>
        </a:p>
      </dgm:t>
    </dgm:pt>
    <dgm:pt modelId="{FEAD71DB-B9DD-4DDA-A019-796D91AB6107}" type="pres">
      <dgm:prSet presAssocID="{AB9A7BBE-8456-4603-B48D-AA92AD3492A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F4FAC7-B561-4580-8395-3F12046FB508}" type="pres">
      <dgm:prSet presAssocID="{16132F03-2FEC-47D7-A2BF-3B46668F1AA0}" presName="linNode" presStyleCnt="0"/>
      <dgm:spPr/>
      <dgm:t>
        <a:bodyPr/>
        <a:lstStyle/>
        <a:p>
          <a:endParaRPr lang="en-US"/>
        </a:p>
      </dgm:t>
    </dgm:pt>
    <dgm:pt modelId="{658CBAAE-C23C-4410-944E-432E313988AF}" type="pres">
      <dgm:prSet presAssocID="{16132F03-2FEC-47D7-A2BF-3B46668F1AA0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9A806-0FF9-44BF-9521-39B71624FB15}" type="pres">
      <dgm:prSet presAssocID="{16132F03-2FEC-47D7-A2BF-3B46668F1AA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7B12E607-264A-4522-BF4B-CA691F03B7F0}" type="pres">
      <dgm:prSet presAssocID="{33AECD64-E67A-43A0-BEA7-2B8DEE8B4010}" presName="sp" presStyleCnt="0"/>
      <dgm:spPr/>
      <dgm:t>
        <a:bodyPr/>
        <a:lstStyle/>
        <a:p>
          <a:endParaRPr lang="en-US"/>
        </a:p>
      </dgm:t>
    </dgm:pt>
    <dgm:pt modelId="{B8511FE6-EB71-46A5-87E3-2D21C71FFB29}" type="pres">
      <dgm:prSet presAssocID="{4E8D8777-464A-44EB-B275-CC6A3A7D2B74}" presName="linNode" presStyleCnt="0"/>
      <dgm:spPr/>
      <dgm:t>
        <a:bodyPr/>
        <a:lstStyle/>
        <a:p>
          <a:endParaRPr lang="en-US"/>
        </a:p>
      </dgm:t>
    </dgm:pt>
    <dgm:pt modelId="{8057911D-64C3-4305-B725-14F8955E8EA6}" type="pres">
      <dgm:prSet presAssocID="{4E8D8777-464A-44EB-B275-CC6A3A7D2B7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915C7-A167-44E1-8C8F-2B871FFE77C3}" type="pres">
      <dgm:prSet presAssocID="{4E8D8777-464A-44EB-B275-CC6A3A7D2B7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  <dgm:pt modelId="{829C44F0-2C0E-4038-A35E-A40CE71D3957}" type="pres">
      <dgm:prSet presAssocID="{E31DE86F-6DC5-40B6-9482-7C883A35F0DD}" presName="sp" presStyleCnt="0"/>
      <dgm:spPr/>
      <dgm:t>
        <a:bodyPr/>
        <a:lstStyle/>
        <a:p>
          <a:endParaRPr lang="en-US"/>
        </a:p>
      </dgm:t>
    </dgm:pt>
    <dgm:pt modelId="{2C12EFB5-FE10-4422-AB3E-1375B243053A}" type="pres">
      <dgm:prSet presAssocID="{E0743212-D761-4406-AD03-F8B5D23EED28}" presName="linNode" presStyleCnt="0"/>
      <dgm:spPr/>
      <dgm:t>
        <a:bodyPr/>
        <a:lstStyle/>
        <a:p>
          <a:endParaRPr lang="en-US"/>
        </a:p>
      </dgm:t>
    </dgm:pt>
    <dgm:pt modelId="{2D3E0B7C-7409-40D0-94D5-EBE9077F29FB}" type="pres">
      <dgm:prSet presAssocID="{E0743212-D761-4406-AD03-F8B5D23EED2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BDF52-362B-4F67-AE8F-6D49F6239542}" type="pres">
      <dgm:prSet presAssocID="{E0743212-D761-4406-AD03-F8B5D23EED2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sr-Latn-CS"/>
        </a:p>
      </dgm:t>
    </dgm:pt>
  </dgm:ptLst>
  <dgm:cxnLst>
    <dgm:cxn modelId="{8C3E1B8B-D8D8-42E4-BD81-EBD39F9A88BC}" type="presOf" srcId="{16132F03-2FEC-47D7-A2BF-3B46668F1AA0}" destId="{658CBAAE-C23C-4410-944E-432E313988AF}" srcOrd="0" destOrd="0" presId="urn:microsoft.com/office/officeart/2005/8/layout/vList5"/>
    <dgm:cxn modelId="{2A5FD10A-897F-4069-9CB7-08F06631B86B}" srcId="{AB9A7BBE-8456-4603-B48D-AA92AD3492AE}" destId="{4E8D8777-464A-44EB-B275-CC6A3A7D2B74}" srcOrd="1" destOrd="0" parTransId="{77AB4DBE-E6EA-4B66-9144-EF78CFB80320}" sibTransId="{E31DE86F-6DC5-40B6-9482-7C883A35F0DD}"/>
    <dgm:cxn modelId="{7F1C63BD-AEBE-4E1B-8458-899DAE89D605}" type="presOf" srcId="{E0743212-D761-4406-AD03-F8B5D23EED28}" destId="{2D3E0B7C-7409-40D0-94D5-EBE9077F29FB}" srcOrd="0" destOrd="0" presId="urn:microsoft.com/office/officeart/2005/8/layout/vList5"/>
    <dgm:cxn modelId="{A4F35496-222F-40A3-B34B-AB3F80C63CB4}" type="presOf" srcId="{EAC13EC4-93A9-43B2-BC26-210805FC27FA}" destId="{470915C7-A167-44E1-8C8F-2B871FFE77C3}" srcOrd="0" destOrd="0" presId="urn:microsoft.com/office/officeart/2005/8/layout/vList5"/>
    <dgm:cxn modelId="{2D5EC217-828B-4A29-B94B-108141A0FFCD}" srcId="{AB9A7BBE-8456-4603-B48D-AA92AD3492AE}" destId="{16132F03-2FEC-47D7-A2BF-3B46668F1AA0}" srcOrd="0" destOrd="0" parTransId="{FA82B193-C9F3-48EB-9E0C-D7DC65FD9A41}" sibTransId="{33AECD64-E67A-43A0-BEA7-2B8DEE8B4010}"/>
    <dgm:cxn modelId="{1F7D0A75-0633-48C5-B38C-A0576D71F17D}" type="presOf" srcId="{226001C7-29F3-428C-838F-1EB45FD2B1F7}" destId="{D5E9A806-0FF9-44BF-9521-39B71624FB15}" srcOrd="0" destOrd="0" presId="urn:microsoft.com/office/officeart/2005/8/layout/vList5"/>
    <dgm:cxn modelId="{70943EB7-7049-46C3-BF96-9A733AEBAC20}" srcId="{16132F03-2FEC-47D7-A2BF-3B46668F1AA0}" destId="{226001C7-29F3-428C-838F-1EB45FD2B1F7}" srcOrd="0" destOrd="0" parTransId="{1DD46601-3D24-4C70-8235-EE4A8F8C9EF1}" sibTransId="{79EDA26C-FC91-43E7-B403-15B95774B359}"/>
    <dgm:cxn modelId="{ECE0F880-A667-4FC4-A8CA-990A89FD2500}" type="presOf" srcId="{AB9A7BBE-8456-4603-B48D-AA92AD3492AE}" destId="{FEAD71DB-B9DD-4DDA-A019-796D91AB6107}" srcOrd="0" destOrd="0" presId="urn:microsoft.com/office/officeart/2005/8/layout/vList5"/>
    <dgm:cxn modelId="{F014DE95-012D-4C8A-818C-7D535CC1875A}" srcId="{E0743212-D761-4406-AD03-F8B5D23EED28}" destId="{E7FA33F3-8A63-4CB1-8798-F13030C28C92}" srcOrd="0" destOrd="0" parTransId="{1A1EF3FD-D0D2-47D5-A03D-C6CE510D3BBF}" sibTransId="{38427926-F635-4D09-9C6A-36E7D275CADD}"/>
    <dgm:cxn modelId="{C7A261F7-2C7A-4FC9-B6F8-329F6D353E12}" type="presOf" srcId="{E7FA33F3-8A63-4CB1-8798-F13030C28C92}" destId="{B4DBDF52-362B-4F67-AE8F-6D49F6239542}" srcOrd="0" destOrd="0" presId="urn:microsoft.com/office/officeart/2005/8/layout/vList5"/>
    <dgm:cxn modelId="{1582F789-C224-4B79-BBD0-280A69836326}" type="presOf" srcId="{4E8D8777-464A-44EB-B275-CC6A3A7D2B74}" destId="{8057911D-64C3-4305-B725-14F8955E8EA6}" srcOrd="0" destOrd="0" presId="urn:microsoft.com/office/officeart/2005/8/layout/vList5"/>
    <dgm:cxn modelId="{5D0FC120-0615-473D-8DC8-64FF67B8F39D}" srcId="{4E8D8777-464A-44EB-B275-CC6A3A7D2B74}" destId="{EAC13EC4-93A9-43B2-BC26-210805FC27FA}" srcOrd="0" destOrd="0" parTransId="{743CA9BF-9116-45B7-ACA1-CC9CFFCEDD67}" sibTransId="{0E6BDEC8-2CA3-45CA-9809-1FCC0A242121}"/>
    <dgm:cxn modelId="{09BCCC18-26DD-46D2-AD50-D91119D60F19}" srcId="{AB9A7BBE-8456-4603-B48D-AA92AD3492AE}" destId="{E0743212-D761-4406-AD03-F8B5D23EED28}" srcOrd="2" destOrd="0" parTransId="{D83EDEAA-9593-4E94-9480-26E00CBECE4C}" sibTransId="{7753146B-7343-4E2B-AF10-BA1CB4C585A6}"/>
    <dgm:cxn modelId="{7F53A9A4-6E96-4DB7-9D0C-2F2BDD98CAF2}" type="presParOf" srcId="{FEAD71DB-B9DD-4DDA-A019-796D91AB6107}" destId="{A4F4FAC7-B561-4580-8395-3F12046FB508}" srcOrd="0" destOrd="0" presId="urn:microsoft.com/office/officeart/2005/8/layout/vList5"/>
    <dgm:cxn modelId="{710BB9DE-8106-4B57-BF21-27B2B3699B5E}" type="presParOf" srcId="{A4F4FAC7-B561-4580-8395-3F12046FB508}" destId="{658CBAAE-C23C-4410-944E-432E313988AF}" srcOrd="0" destOrd="0" presId="urn:microsoft.com/office/officeart/2005/8/layout/vList5"/>
    <dgm:cxn modelId="{18A0F255-5099-4982-82A4-56D5D72475FD}" type="presParOf" srcId="{A4F4FAC7-B561-4580-8395-3F12046FB508}" destId="{D5E9A806-0FF9-44BF-9521-39B71624FB15}" srcOrd="1" destOrd="0" presId="urn:microsoft.com/office/officeart/2005/8/layout/vList5"/>
    <dgm:cxn modelId="{D6CD0F57-D34E-492F-8945-EED3F351736F}" type="presParOf" srcId="{FEAD71DB-B9DD-4DDA-A019-796D91AB6107}" destId="{7B12E607-264A-4522-BF4B-CA691F03B7F0}" srcOrd="1" destOrd="0" presId="urn:microsoft.com/office/officeart/2005/8/layout/vList5"/>
    <dgm:cxn modelId="{EF5CC5EA-F024-42C2-9E50-4B6A7CE78B3C}" type="presParOf" srcId="{FEAD71DB-B9DD-4DDA-A019-796D91AB6107}" destId="{B8511FE6-EB71-46A5-87E3-2D21C71FFB29}" srcOrd="2" destOrd="0" presId="urn:microsoft.com/office/officeart/2005/8/layout/vList5"/>
    <dgm:cxn modelId="{D6CD9B0D-027C-43F6-9BDF-BB9C97722E33}" type="presParOf" srcId="{B8511FE6-EB71-46A5-87E3-2D21C71FFB29}" destId="{8057911D-64C3-4305-B725-14F8955E8EA6}" srcOrd="0" destOrd="0" presId="urn:microsoft.com/office/officeart/2005/8/layout/vList5"/>
    <dgm:cxn modelId="{46C4D0E8-393A-4720-855D-D4C33572DD0D}" type="presParOf" srcId="{B8511FE6-EB71-46A5-87E3-2D21C71FFB29}" destId="{470915C7-A167-44E1-8C8F-2B871FFE77C3}" srcOrd="1" destOrd="0" presId="urn:microsoft.com/office/officeart/2005/8/layout/vList5"/>
    <dgm:cxn modelId="{E5D571B7-0959-4BBF-800E-35F89B134476}" type="presParOf" srcId="{FEAD71DB-B9DD-4DDA-A019-796D91AB6107}" destId="{829C44F0-2C0E-4038-A35E-A40CE71D3957}" srcOrd="3" destOrd="0" presId="urn:microsoft.com/office/officeart/2005/8/layout/vList5"/>
    <dgm:cxn modelId="{E9841F4C-754C-4F6A-AF4A-30865A75C88A}" type="presParOf" srcId="{FEAD71DB-B9DD-4DDA-A019-796D91AB6107}" destId="{2C12EFB5-FE10-4422-AB3E-1375B243053A}" srcOrd="4" destOrd="0" presId="urn:microsoft.com/office/officeart/2005/8/layout/vList5"/>
    <dgm:cxn modelId="{B1018A56-1031-43DE-A6CC-B94EB4563B27}" type="presParOf" srcId="{2C12EFB5-FE10-4422-AB3E-1375B243053A}" destId="{2D3E0B7C-7409-40D0-94D5-EBE9077F29FB}" srcOrd="0" destOrd="0" presId="urn:microsoft.com/office/officeart/2005/8/layout/vList5"/>
    <dgm:cxn modelId="{FC062726-3CB1-4423-9587-B971E96A96FB}" type="presParOf" srcId="{2C12EFB5-FE10-4422-AB3E-1375B243053A}" destId="{B4DBDF52-362B-4F67-AE8F-6D49F62395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E9A806-0FF9-44BF-9521-39B71624FB15}">
      <dsp:nvSpPr>
        <dsp:cNvPr id="0" name=""/>
        <dsp:cNvSpPr/>
      </dsp:nvSpPr>
      <dsp:spPr>
        <a:xfrm rot="5400000">
          <a:off x="4652164" y="-1612271"/>
          <a:ext cx="1473398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korisnik </a:t>
          </a:r>
          <a:r>
            <a:rPr lang="sr-Latn-C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dobija </a:t>
          </a:r>
          <a:r>
            <a:rPr lang="sr-Latn-C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kopiju datoteke ili dobija samo traženi deo datoteke</a:t>
          </a:r>
          <a:endParaRPr lang="sr-Latn-C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852928" y="258890"/>
        <a:ext cx="4999947" cy="1329548"/>
      </dsp:txXfrm>
    </dsp:sp>
    <dsp:sp modelId="{658CBAAE-C23C-4410-944E-432E313988AF}">
      <dsp:nvSpPr>
        <dsp:cNvPr id="0" name=""/>
        <dsp:cNvSpPr/>
      </dsp:nvSpPr>
      <dsp:spPr>
        <a:xfrm>
          <a:off x="0" y="2790"/>
          <a:ext cx="2852928" cy="184174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200" b="1" kern="1200" smtClean="0"/>
            <a:t>Migracije podataka</a:t>
          </a:r>
          <a:endParaRPr lang="sr-Latn-CS" sz="3200" b="1" kern="1200" dirty="0"/>
        </a:p>
      </dsp:txBody>
      <dsp:txXfrm>
        <a:off x="89907" y="92697"/>
        <a:ext cx="2673114" cy="1661934"/>
      </dsp:txXfrm>
    </dsp:sp>
    <dsp:sp modelId="{470915C7-A167-44E1-8C8F-2B871FFE77C3}">
      <dsp:nvSpPr>
        <dsp:cNvPr id="0" name=""/>
        <dsp:cNvSpPr/>
      </dsp:nvSpPr>
      <dsp:spPr>
        <a:xfrm rot="5400000">
          <a:off x="4652164" y="321563"/>
          <a:ext cx="1473398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 inicira </a:t>
          </a:r>
          <a:r>
            <a:rPr lang="sr-Latn-CS" sz="28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obradu podataka na </a:t>
          </a:r>
          <a:r>
            <a:rPr lang="sr-Latn-C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udaljenom računaru, pa pokupi rezultate</a:t>
          </a:r>
          <a:endParaRPr lang="sr-Latn-C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852928" y="2192725"/>
        <a:ext cx="4999947" cy="1329548"/>
      </dsp:txXfrm>
    </dsp:sp>
    <dsp:sp modelId="{8057911D-64C3-4305-B725-14F8955E8EA6}">
      <dsp:nvSpPr>
        <dsp:cNvPr id="0" name=""/>
        <dsp:cNvSpPr/>
      </dsp:nvSpPr>
      <dsp:spPr>
        <a:xfrm>
          <a:off x="0" y="1936625"/>
          <a:ext cx="2852928" cy="184174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200" b="1" kern="1200" smtClean="0"/>
            <a:t>Migracije izračunavanja</a:t>
          </a:r>
          <a:endParaRPr lang="sr-Latn-CS" sz="3200" b="1" kern="1200" dirty="0"/>
        </a:p>
      </dsp:txBody>
      <dsp:txXfrm>
        <a:off x="89907" y="2026532"/>
        <a:ext cx="2673114" cy="1661934"/>
      </dsp:txXfrm>
    </dsp:sp>
    <dsp:sp modelId="{B4DBDF52-362B-4F67-AE8F-6D49F6239542}">
      <dsp:nvSpPr>
        <dsp:cNvPr id="0" name=""/>
        <dsp:cNvSpPr/>
      </dsp:nvSpPr>
      <dsp:spPr>
        <a:xfrm rot="5400000">
          <a:off x="4652164" y="2255399"/>
          <a:ext cx="1473398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C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 se izvršava na više računara</a:t>
          </a:r>
          <a:endParaRPr lang="sr-Latn-C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852928" y="4126561"/>
        <a:ext cx="4999947" cy="1329548"/>
      </dsp:txXfrm>
    </dsp:sp>
    <dsp:sp modelId="{2D3E0B7C-7409-40D0-94D5-EBE9077F29FB}">
      <dsp:nvSpPr>
        <dsp:cNvPr id="0" name=""/>
        <dsp:cNvSpPr/>
      </dsp:nvSpPr>
      <dsp:spPr>
        <a:xfrm>
          <a:off x="0" y="3870461"/>
          <a:ext cx="2852928" cy="1841748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3200" b="1" kern="1200" smtClean="0"/>
            <a:t>Migracije procesa</a:t>
          </a:r>
          <a:endParaRPr lang="sr-Latn-CS" sz="3200" b="1" kern="1200" dirty="0"/>
        </a:p>
      </dsp:txBody>
      <dsp:txXfrm>
        <a:off x="89907" y="3960368"/>
        <a:ext cx="2673114" cy="1661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E558F-60B2-41D8-9712-B137CE127854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90F4-5A4C-473C-B878-A8E9D907FD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7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90F4-5A4C-473C-B878-A8E9D907FDA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/>
                </a:gs>
                <a:gs pos="65000">
                  <a:schemeClr val="tx1"/>
                </a:gs>
                <a:gs pos="32000">
                  <a:schemeClr val="tx1"/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2" name="Picture 11" descr="PPP_SHIGH_TLE_Circuit_Wave2.png"/>
            <p:cNvPicPr>
              <a:picLocks noChangeAspect="1"/>
            </p:cNvPicPr>
            <p:nvPr userDrawn="1"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Rectangle 15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  <a:alpha val="18000"/>
                  </a:schemeClr>
                </a:gs>
                <a:gs pos="58000">
                  <a:schemeClr val="tx1">
                    <a:alpha val="50000"/>
                  </a:schemeClr>
                </a:gs>
                <a:gs pos="65000">
                  <a:schemeClr val="tx1">
                    <a:alpha val="50000"/>
                  </a:schemeClr>
                </a:gs>
                <a:gs pos="32000">
                  <a:schemeClr val="tx1">
                    <a:alpha val="50000"/>
                  </a:scheme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9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 descr="PPP_SHIGH_TLE_Circuit_Wave.png"/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lum contrast="40000"/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0772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2/26/2013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4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371600"/>
              <a:ext cx="9144000" cy="548640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lumMod val="20000"/>
                    <a:lumOff val="80000"/>
                    <a:alpha val="18000"/>
                  </a:schemeClr>
                </a:gs>
                <a:gs pos="0">
                  <a:schemeClr val="tx1"/>
                </a:gs>
                <a:gs pos="0">
                  <a:schemeClr val="tx1"/>
                </a:gs>
                <a:gs pos="0">
                  <a:schemeClr val="tx1"/>
                </a:gs>
                <a:gs pos="94000">
                  <a:schemeClr val="accent1">
                    <a:lumMod val="20000"/>
                    <a:lumOff val="80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10" descr="PPP_SHIGH_TXT_Circuit_Wave.png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47800"/>
            <a:ext cx="91440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  <a:lvl2pPr>
              <a:defRPr>
                <a:solidFill>
                  <a:sysClr val="windowText" lastClr="000000"/>
                </a:solidFill>
              </a:defRPr>
            </a:lvl2pPr>
            <a:lvl3pPr>
              <a:defRPr>
                <a:solidFill>
                  <a:sysClr val="windowText" lastClr="000000"/>
                </a:solidFill>
              </a:defRPr>
            </a:lvl3pPr>
            <a:lvl4pPr>
              <a:defRPr>
                <a:solidFill>
                  <a:sysClr val="windowText" lastClr="000000"/>
                </a:solidFill>
              </a:defRPr>
            </a:lvl4pPr>
            <a:lvl5pPr>
              <a:defRPr>
                <a:solidFill>
                  <a:sysClr val="windowText" lastClr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6C72-D4D7-4947-A192-92CB8530121C}" type="datetimeFigureOut">
              <a:rPr lang="en-US" smtClean="0"/>
              <a:pPr/>
              <a:t>2/26/2013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5A35-BF1F-4345-B456-4D29F12805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F7D6C72-D4D7-4947-A192-92CB8530121C}" type="datetimeFigureOut">
              <a:rPr lang="en-US" smtClean="0"/>
              <a:pPr/>
              <a:t>2/26/2013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9565A35-BF1F-4345-B456-4D29F1280597}" type="slidenum">
              <a:rPr lang="en-US" smtClean="0"/>
              <a:pPr/>
              <a:t>‹#›</a:t>
            </a:fld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andy_Bridg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8077200" cy="1470025"/>
          </a:xfrm>
        </p:spPr>
        <p:txBody>
          <a:bodyPr/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Kako </a:t>
            </a:r>
            <a:r>
              <a:rPr lang="sr-Latn-C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računar izračunava najveći prosti broj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3789040"/>
            <a:ext cx="6400800" cy="838200"/>
          </a:xfrm>
        </p:spPr>
        <p:txBody>
          <a:bodyPr>
            <a:normAutofit/>
          </a:bodyPr>
          <a:lstStyle/>
          <a:p>
            <a:pPr algn="r"/>
            <a:r>
              <a:rPr lang="sr-Latn-C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Ilja Stanišević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/>
              <a:t>Arhitektura računara - MIMD Multiple</a:t>
            </a:r>
            <a:r>
              <a:rPr lang="en-US" smtClean="0"/>
              <a:t> Instr</a:t>
            </a:r>
            <a:r>
              <a:rPr lang="sr-Latn-CS" smtClean="0"/>
              <a:t>u</a:t>
            </a:r>
            <a:r>
              <a:rPr lang="en-US" smtClean="0"/>
              <a:t>ction </a:t>
            </a:r>
            <a:r>
              <a:rPr lang="sr-Latn-CS" smtClean="0"/>
              <a:t>Multiple</a:t>
            </a:r>
            <a:r>
              <a:rPr lang="en-US" smtClean="0"/>
              <a:t>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0020" y="2348880"/>
            <a:ext cx="4132459" cy="29625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Neograničen broj procesora.</a:t>
            </a:r>
          </a:p>
          <a:p>
            <a:endParaRPr lang="sr-Latn-CS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Neograničen broj tokova podataka.</a:t>
            </a:r>
          </a:p>
          <a:p>
            <a:endParaRPr lang="sr-Latn-C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Istovremena obrada različitih tokova podataka. 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4" descr="File:MIM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395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5271" y="5848115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</a:t>
            </a:r>
            <a:r>
              <a:rPr lang="sr-Latn-C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zina računanja </a:t>
            </a:r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pove</a:t>
            </a:r>
            <a:r>
              <a:rPr lang="sr-Latn-C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ćava dodavanjem novih procesora (koje nije ograničeno)!</a:t>
            </a:r>
            <a:endParaRPr lang="en-US" sz="24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24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mtClean="0"/>
              <a:t>Karakteristike distribuiranih sistema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3568" y="1763332"/>
            <a:ext cx="6912768" cy="4392692"/>
          </a:xfrm>
          <a:prstGeom prst="roundRect">
            <a:avLst/>
          </a:prstGeom>
          <a:ln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Above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Transparentnost </a:t>
            </a: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Otpornost na greške</a:t>
            </a: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Proširivost- skalabilnost </a:t>
            </a: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Deljenje resursa </a:t>
            </a:r>
          </a:p>
          <a:p>
            <a:pPr lvl="0">
              <a:spcAft>
                <a:spcPts val="1800"/>
              </a:spcAft>
              <a:buFont typeface="Arial" pitchFamily="34" charset="0"/>
              <a:buChar char="•"/>
            </a:pPr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Ubrzavanje </a:t>
            </a:r>
            <a:r>
              <a:rPr lang="sr-Latn-C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izračunavanja deljenjem opterećenja (</a:t>
            </a:r>
            <a:r>
              <a:rPr lang="sr-Latn-C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load </a:t>
            </a:r>
            <a:r>
              <a:rPr lang="sr-Latn-CS" sz="32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sr-Latn-C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0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54961099"/>
              </p:ext>
            </p:extLst>
          </p:nvPr>
        </p:nvGraphicFramePr>
        <p:xfrm>
          <a:off x="683568" y="692696"/>
          <a:ext cx="7924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06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GIMPS projekat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520" y="1700808"/>
            <a:ext cx="8424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Internet Mersenne Prime Search (GIMPS</a:t>
            </a:r>
            <a:r>
              <a:rPr lang="en-U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sr-Latn-C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Ä"/>
            </a:pP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započet 1996, osnovao ga George Waltman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Ä"/>
            </a:pP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inicijalno baziran na i386 PC računarima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Ä"/>
            </a:pP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 novembra 1996. pronalazi M</a:t>
            </a:r>
            <a:r>
              <a:rPr lang="sr-Latn-CS" sz="2400" b="1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prosti broj (2</a:t>
            </a:r>
            <a:r>
              <a:rPr lang="sr-Latn-CS" sz="24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1398269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- 1 - 420,921 cifara)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Ä"/>
            </a:pP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sada otkrio 14 velikih prostih brojeva</a:t>
            </a:r>
          </a:p>
          <a:p>
            <a:pPr marL="914400" lvl="1" indent="-457200">
              <a:spcAft>
                <a:spcPts val="1200"/>
              </a:spcAft>
              <a:buFont typeface="Wingdings" pitchFamily="2" charset="2"/>
              <a:buChar char="Ä"/>
            </a:pP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330-ti najjači računarski sistem na svetu </a:t>
            </a:r>
          </a:p>
          <a:p>
            <a:pPr>
              <a:spcAft>
                <a:spcPts val="1200"/>
              </a:spcAft>
            </a:pPr>
            <a:r>
              <a:rPr lang="sr-Latn-C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jačine 95 teraFLOPSa - 95 * 10</a:t>
            </a:r>
            <a:r>
              <a:rPr lang="sr-Latn-CS" sz="24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operacija sa pokretnim zarezom u sekundi</a:t>
            </a:r>
            <a:r>
              <a:rPr lang="sr-Latn-C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16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Budućnost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724822"/>
            <a:ext cx="4248472" cy="17366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</a:rPr>
              <a:t>Ne postoje sistemska ograničenja za proširenja i pojačavanja GIMPS virtuelnog računara.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636" y="2133445"/>
            <a:ext cx="4248472" cy="13280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</a:rPr>
              <a:t>Informatička tehnologija se svakodnevno unapređuje i razvija.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5400000">
            <a:off x="3995936" y="3645024"/>
            <a:ext cx="1080120" cy="936104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9532" y="4797152"/>
            <a:ext cx="8352928" cy="17366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Otkriće novih najvećih prim brojeva je samo pitanje vremena.</a:t>
            </a:r>
          </a:p>
          <a:p>
            <a:pPr algn="r"/>
            <a:r>
              <a:rPr lang="sr-Latn-CS" sz="2400" b="1" smtClean="0">
                <a:solidFill>
                  <a:schemeClr val="bg1"/>
                </a:solidFill>
              </a:rPr>
              <a:t>(A Euklid se pobrinuo da se putovanje nikada ne završi!)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4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8077200" cy="1470025"/>
          </a:xfrm>
        </p:spPr>
        <p:txBody>
          <a:bodyPr>
            <a:normAutofit/>
          </a:bodyPr>
          <a:lstStyle/>
          <a:p>
            <a:r>
              <a:rPr lang="sr-Latn-CS"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Hvala na pažnji !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3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2520280"/>
          </a:xfrm>
        </p:spPr>
        <p:txBody>
          <a:bodyPr>
            <a:noAutofit/>
          </a:bodyPr>
          <a:lstStyle/>
          <a:p>
            <a:r>
              <a:rPr lang="sr-Latn-CS" smtClean="0"/>
              <a:t>Tehnički problemi izračunavanja velikih prostih brojeva: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79512" y="4329100"/>
            <a:ext cx="4032448" cy="1224136"/>
          </a:xfrm>
          <a:prstGeom prst="wedgeRoundRectCallout">
            <a:avLst>
              <a:gd name="adj1" fmla="val -2230"/>
              <a:gd name="adj2" fmla="val -13639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Brojevi su </a:t>
            </a:r>
            <a:endParaRPr lang="sr-Latn-CS" sz="32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veoma </a:t>
            </a:r>
            <a:r>
              <a:rPr lang="sr-Latn-C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veliki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4773161" y="4725144"/>
            <a:ext cx="4032448" cy="1224136"/>
          </a:xfrm>
          <a:prstGeom prst="wedgeRoundRectCallout">
            <a:avLst>
              <a:gd name="adj1" fmla="val 5967"/>
              <a:gd name="adj2" fmla="val -15889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Brojeva ima </a:t>
            </a:r>
          </a:p>
          <a:p>
            <a:pPr algn="ctr"/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veoma mnogo</a:t>
            </a:r>
            <a:endParaRPr lang="sr-Latn-C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Kako računar "vidi" brojeve?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64" y="1671082"/>
            <a:ext cx="3887093" cy="135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3" y="3248908"/>
            <a:ext cx="1545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2013</a:t>
            </a:r>
            <a:endParaRPr lang="en-US" sz="4400" b="1"/>
          </a:p>
        </p:txBody>
      </p:sp>
      <p:sp>
        <p:nvSpPr>
          <p:cNvPr id="6" name="TextBox 5"/>
          <p:cNvSpPr txBox="1"/>
          <p:nvPr/>
        </p:nvSpPr>
        <p:spPr>
          <a:xfrm>
            <a:off x="4788024" y="3227408"/>
            <a:ext cx="38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/>
              <a:t>111 1101 1101</a:t>
            </a:r>
            <a:endParaRPr lang="en-US" sz="4400" b="1"/>
          </a:p>
        </p:txBody>
      </p:sp>
      <p:sp>
        <p:nvSpPr>
          <p:cNvPr id="7" name="TextBox 6"/>
          <p:cNvSpPr txBox="1"/>
          <p:nvPr/>
        </p:nvSpPr>
        <p:spPr>
          <a:xfrm>
            <a:off x="1186924" y="422645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= 2*10</a:t>
            </a:r>
            <a:r>
              <a:rPr lang="en-US" sz="2400" b="1" baseline="30000" smtClean="0"/>
              <a:t>3</a:t>
            </a:r>
            <a:r>
              <a:rPr lang="en-US" sz="2400" b="1" smtClean="0"/>
              <a:t> + 0*10</a:t>
            </a:r>
            <a:r>
              <a:rPr lang="en-US" sz="2400" b="1" baseline="30000" smtClean="0"/>
              <a:t>2 </a:t>
            </a:r>
            <a:r>
              <a:rPr lang="en-US" sz="2400" b="1" smtClean="0"/>
              <a:t>+ 1*10</a:t>
            </a:r>
            <a:r>
              <a:rPr lang="en-US" sz="2400" b="1" baseline="30000" smtClean="0"/>
              <a:t>1 </a:t>
            </a:r>
            <a:r>
              <a:rPr lang="en-US" sz="2400" b="1" smtClean="0"/>
              <a:t>+ 3*10</a:t>
            </a:r>
            <a:r>
              <a:rPr lang="en-US" sz="2400" b="1" baseline="30000" smtClean="0"/>
              <a:t>0</a:t>
            </a:r>
            <a:endParaRPr lang="en-US" sz="2400" b="1" baseline="30000"/>
          </a:p>
        </p:txBody>
      </p:sp>
      <p:sp>
        <p:nvSpPr>
          <p:cNvPr id="8" name="TextBox 7"/>
          <p:cNvSpPr txBox="1"/>
          <p:nvPr/>
        </p:nvSpPr>
        <p:spPr>
          <a:xfrm>
            <a:off x="4067944" y="4239484"/>
            <a:ext cx="4968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= 1*2</a:t>
            </a:r>
            <a:r>
              <a:rPr lang="en-US" sz="2400" b="1" baseline="30000" smtClean="0"/>
              <a:t>10</a:t>
            </a:r>
            <a:r>
              <a:rPr lang="en-US" sz="2400" b="1" smtClean="0"/>
              <a:t> + 1*2</a:t>
            </a:r>
            <a:r>
              <a:rPr lang="en-US" sz="2400" b="1" baseline="30000" smtClean="0"/>
              <a:t>9</a:t>
            </a:r>
            <a:r>
              <a:rPr lang="en-US" sz="2400" b="1" smtClean="0"/>
              <a:t> + 1*2</a:t>
            </a:r>
            <a:r>
              <a:rPr lang="en-US" sz="2400" b="1" baseline="30000" smtClean="0"/>
              <a:t>8</a:t>
            </a:r>
            <a:r>
              <a:rPr lang="en-US" sz="2400" b="1" smtClean="0"/>
              <a:t> + 1*2</a:t>
            </a:r>
            <a:r>
              <a:rPr lang="en-US" sz="2400" b="1" baseline="30000" smtClean="0"/>
              <a:t>7</a:t>
            </a:r>
            <a:r>
              <a:rPr lang="en-US" sz="2400" b="1" smtClean="0"/>
              <a:t> + 1*2</a:t>
            </a:r>
            <a:r>
              <a:rPr lang="en-US" sz="2400" b="1" baseline="30000" smtClean="0"/>
              <a:t>6 </a:t>
            </a:r>
            <a:r>
              <a:rPr lang="en-US" sz="2400" b="1" smtClean="0"/>
              <a:t>+ 0*2</a:t>
            </a:r>
            <a:r>
              <a:rPr lang="en-US" sz="2400" b="1" baseline="30000" smtClean="0"/>
              <a:t>5</a:t>
            </a:r>
            <a:r>
              <a:rPr lang="en-US" sz="2400" b="1" smtClean="0"/>
              <a:t> + 1*2</a:t>
            </a:r>
            <a:r>
              <a:rPr lang="en-US" sz="2400" b="1" baseline="30000" smtClean="0"/>
              <a:t>4</a:t>
            </a:r>
            <a:r>
              <a:rPr lang="en-US" sz="2400" b="1" smtClean="0"/>
              <a:t> + 1*2</a:t>
            </a:r>
            <a:r>
              <a:rPr lang="en-US" sz="2400" b="1" baseline="30000" smtClean="0"/>
              <a:t>3</a:t>
            </a:r>
            <a:r>
              <a:rPr lang="en-US" sz="2400" b="1" smtClean="0"/>
              <a:t> + 1*2</a:t>
            </a:r>
            <a:r>
              <a:rPr lang="en-US" sz="2400" b="1" baseline="30000" smtClean="0"/>
              <a:t>2 </a:t>
            </a:r>
            <a:r>
              <a:rPr lang="en-US" sz="2400" b="1" smtClean="0"/>
              <a:t>+ 0*2</a:t>
            </a:r>
            <a:r>
              <a:rPr lang="en-US" sz="2400" b="1" baseline="30000" smtClean="0"/>
              <a:t>1 </a:t>
            </a:r>
            <a:r>
              <a:rPr lang="en-US" sz="2400" b="1" smtClean="0"/>
              <a:t>+ 1*2</a:t>
            </a:r>
            <a:r>
              <a:rPr lang="en-US" sz="2400" b="1" baseline="30000" smtClean="0"/>
              <a:t>0</a:t>
            </a:r>
            <a:endParaRPr lang="en-US" sz="2400" b="1" baseline="30000"/>
          </a:p>
        </p:txBody>
      </p:sp>
      <p:sp>
        <p:nvSpPr>
          <p:cNvPr id="3" name="TextBox 2"/>
          <p:cNvSpPr txBox="1"/>
          <p:nvPr/>
        </p:nvSpPr>
        <p:spPr>
          <a:xfrm>
            <a:off x="3635896" y="5915150"/>
            <a:ext cx="5266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</a:t>
            </a:r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ći broj traži i više mesta !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691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mtClean="0"/>
              <a:t>Koliko veliki brojevi mogu biti?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613524"/>
              </p:ext>
            </p:extLst>
          </p:nvPr>
        </p:nvGraphicFramePr>
        <p:xfrm>
          <a:off x="467544" y="1763823"/>
          <a:ext cx="32403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108012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CS" sz="240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I bit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II bit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smtClean="0">
                          <a:ln>
                            <a:solidFill>
                              <a:schemeClr val="tx1"/>
                            </a:solidFill>
                          </a:ln>
                        </a:rPr>
                        <a:t>10</a:t>
                      </a:r>
                      <a:endParaRPr lang="en-US" sz="24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CS" sz="2400" b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b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24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CS" sz="2400" b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b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CS" sz="2400" b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b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4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CS" sz="2400" b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b="1" smtClean="0">
                          <a:ln>
                            <a:solidFill>
                              <a:schemeClr val="tx1"/>
                            </a:solidFill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400" b="1">
                        <a:ln>
                          <a:solidFill>
                            <a:schemeClr val="tx1"/>
                          </a:solidFill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2400" i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400" b="1" i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83968" y="1484784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Dvobitni računar ima mesta za 4  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binarn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broja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69" y="4488497"/>
            <a:ext cx="776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mesta za brojeve zavisi od broja bita procesora.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8024" y="2364839"/>
            <a:ext cx="41883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ukupno brojeva = </a:t>
            </a:r>
            <a:r>
              <a:rPr lang="sr-Latn-C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r-Latn-CS" sz="32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endParaRPr lang="sr-Latn-C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najveći broj         </a:t>
            </a:r>
            <a:r>
              <a:rPr lang="sr-Latn-C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2</a:t>
            </a:r>
            <a:r>
              <a:rPr lang="sr-Latn-CS" sz="32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r-Latn-C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</a:t>
            </a:r>
          </a:p>
          <a:p>
            <a:endParaRPr lang="sr-Latn-C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- 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broj mesta za brojeve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656" y="4942734"/>
            <a:ext cx="7323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8-bitni procesor   = 2</a:t>
            </a:r>
            <a:r>
              <a:rPr lang="sr-Latn-CS" sz="24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- 1 = 255</a:t>
            </a:r>
          </a:p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16-bitni procesor = 2</a:t>
            </a:r>
            <a:r>
              <a:rPr lang="sr-Latn-CS" sz="24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 = 65 535</a:t>
            </a:r>
          </a:p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32-bitni procesor = 2</a:t>
            </a:r>
            <a:r>
              <a:rPr lang="sr-Latn-CS" sz="24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 = 4 294 967 295</a:t>
            </a:r>
          </a:p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64-bitni procesor = 2</a:t>
            </a:r>
            <a:r>
              <a:rPr lang="sr-Latn-CS" sz="24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 = 18 446 744 073 709 551 615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mtClean="0"/>
              <a:t>Koliko veliki brojevi </a:t>
            </a:r>
            <a:br>
              <a:rPr lang="sr-Latn-CS" smtClean="0"/>
            </a:br>
            <a:r>
              <a:rPr lang="sr-Latn-CS" smtClean="0"/>
              <a:t>nam trebaju?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1484784"/>
            <a:ext cx="82928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r-Latn-CS" sz="3600" b="1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sr-Latn-C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sr-Latn-CS" sz="3600" b="1" smtClean="0">
                <a:solidFill>
                  <a:schemeClr val="bg1"/>
                </a:solidFill>
              </a:rPr>
              <a:t>2</a:t>
            </a:r>
            <a:r>
              <a:rPr lang="sr-Latn-CS" sz="3600" b="1" baseline="30000" smtClean="0">
                <a:solidFill>
                  <a:schemeClr val="bg1"/>
                </a:solidFill>
              </a:rPr>
              <a:t>57.885.161</a:t>
            </a:r>
            <a:r>
              <a:rPr lang="sr-Latn-CS" sz="3600" b="1" smtClean="0">
                <a:solidFill>
                  <a:schemeClr val="bg1"/>
                </a:solidFill>
              </a:rPr>
              <a:t> - 1</a:t>
            </a:r>
            <a:r>
              <a:rPr lang="sr-Latn-C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425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 </a:t>
            </a:r>
            <a:r>
              <a:rPr lang="sr-Latn-C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cifara - 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</a:t>
            </a:r>
            <a:r>
              <a:rPr lang="sr-Latn-C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god.)</a:t>
            </a:r>
            <a:r>
              <a: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400" b="1" smtClean="0">
                <a:solidFill>
                  <a:schemeClr val="bg1"/>
                </a:solidFill>
              </a:rPr>
              <a:t>       </a:t>
            </a:r>
          </a:p>
          <a:p>
            <a:r>
              <a:rPr lang="sr-Latn-C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r-Latn-CS" sz="3600" b="1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r>
              <a:rPr lang="sr-Latn-C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</a:t>
            </a:r>
            <a:r>
              <a:rPr lang="en-US" sz="3600" b="1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43.112.609</a:t>
            </a:r>
            <a:r>
              <a:rPr lang="sr-Latn-C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sr-Latn-C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r-Latn-C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(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978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cifara - 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2008 </a:t>
            </a:r>
            <a:r>
              <a:rPr lang="sr-Latn-C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god.)</a:t>
            </a:r>
            <a:endParaRPr lang="sr-Latn-CS" sz="24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sr-Latn-CS" sz="3600" b="1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r>
              <a:rPr lang="sr-Latn-C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3600" b="1" baseline="30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30.402.457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− </a:t>
            </a:r>
            <a:r>
              <a:rPr lang="en-U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sr-Latn-CS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 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9.152.052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cifara - 2005 god.)</a:t>
            </a:r>
            <a:r>
              <a:rPr lang="en-U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55976" y="3717032"/>
            <a:ext cx="4608512" cy="17366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</a:rPr>
              <a:t>Čovek koji ima 70 godina je živeo 2,207,520,000 sekundi.</a:t>
            </a:r>
          </a:p>
          <a:p>
            <a:endParaRPr lang="sr-Latn-CS" sz="2400" b="1" smtClean="0">
              <a:solidFill>
                <a:schemeClr val="bg1"/>
              </a:solidFill>
            </a:endParaRPr>
          </a:p>
          <a:p>
            <a:r>
              <a:rPr lang="sr-Latn-CS" sz="2400" b="1">
                <a:solidFill>
                  <a:schemeClr val="bg1"/>
                </a:solidFill>
              </a:rPr>
              <a:t>(</a:t>
            </a:r>
            <a:r>
              <a:rPr lang="sr-Latn-CS" sz="2400" b="1" smtClean="0">
                <a:solidFill>
                  <a:schemeClr val="bg1"/>
                </a:solidFill>
              </a:rPr>
              <a:t>2</a:t>
            </a:r>
            <a:r>
              <a:rPr lang="sr-Latn-CS" sz="2400" b="1" baseline="30000" smtClean="0">
                <a:solidFill>
                  <a:schemeClr val="bg1"/>
                </a:solidFill>
              </a:rPr>
              <a:t>31</a:t>
            </a:r>
            <a:r>
              <a:rPr lang="sr-Latn-CS" sz="2400" b="1" smtClean="0">
                <a:solidFill>
                  <a:schemeClr val="bg1"/>
                </a:solidFill>
              </a:rPr>
              <a:t> </a:t>
            </a:r>
            <a:r>
              <a:rPr lang="sr-Latn-CS" sz="2400" b="1">
                <a:solidFill>
                  <a:schemeClr val="bg1"/>
                </a:solidFill>
              </a:rPr>
              <a:t>= </a:t>
            </a:r>
            <a:r>
              <a:rPr lang="sr-Latn-CS" sz="2400" b="1" smtClean="0">
                <a:solidFill>
                  <a:schemeClr val="bg1"/>
                </a:solidFill>
              </a:rPr>
              <a:t>2,147,483,648 </a:t>
            </a:r>
            <a:r>
              <a:rPr lang="sr-Latn-CS" sz="2400" b="1">
                <a:solidFill>
                  <a:schemeClr val="bg1"/>
                </a:solidFill>
              </a:rPr>
              <a:t>- </a:t>
            </a:r>
            <a:r>
              <a:rPr lang="sr-Latn-CS" sz="2400" b="1" smtClean="0">
                <a:solidFill>
                  <a:schemeClr val="bg1"/>
                </a:solidFill>
              </a:rPr>
              <a:t>10 </a:t>
            </a:r>
            <a:r>
              <a:rPr lang="sr-Latn-CS" sz="2400" b="1">
                <a:solidFill>
                  <a:schemeClr val="bg1"/>
                </a:solidFill>
              </a:rPr>
              <a:t>cifara</a:t>
            </a:r>
            <a:r>
              <a:rPr lang="sr-Latn-CS" sz="2400" b="1" smtClean="0">
                <a:solidFill>
                  <a:schemeClr val="bg1"/>
                </a:solidFill>
              </a:rPr>
              <a:t>)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3501008"/>
            <a:ext cx="3528392" cy="13280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400" b="1">
                <a:solidFill>
                  <a:schemeClr val="bg1"/>
                </a:solidFill>
              </a:rPr>
              <a:t>Dan ima  86,400 sekundi.</a:t>
            </a:r>
          </a:p>
          <a:p>
            <a:endParaRPr lang="sr-Latn-CS" sz="2400" b="1">
              <a:solidFill>
                <a:schemeClr val="bg1"/>
              </a:solidFill>
            </a:endParaRPr>
          </a:p>
          <a:p>
            <a:r>
              <a:rPr lang="sr-Latn-CS" sz="2400" b="1">
                <a:solidFill>
                  <a:schemeClr val="bg1"/>
                </a:solidFill>
              </a:rPr>
              <a:t>(2</a:t>
            </a:r>
            <a:r>
              <a:rPr lang="sr-Latn-CS" sz="2400" b="1" baseline="30000">
                <a:solidFill>
                  <a:schemeClr val="bg1"/>
                </a:solidFill>
              </a:rPr>
              <a:t>16</a:t>
            </a:r>
            <a:r>
              <a:rPr lang="sr-Latn-CS" sz="2400" b="1">
                <a:solidFill>
                  <a:schemeClr val="bg1"/>
                </a:solidFill>
              </a:rPr>
              <a:t> = 65,536 - 5 cifara)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427" y="5071881"/>
            <a:ext cx="3669794" cy="17366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</a:rPr>
              <a:t>Od Beograda do Valjeva ima 9,000,000 cm.</a:t>
            </a:r>
            <a:endParaRPr lang="sr-Latn-CS" sz="2400" b="1">
              <a:solidFill>
                <a:schemeClr val="bg1"/>
              </a:solidFill>
            </a:endParaRPr>
          </a:p>
          <a:p>
            <a:endParaRPr lang="sr-Latn-CS" sz="2400" b="1">
              <a:solidFill>
                <a:schemeClr val="bg1"/>
              </a:solidFill>
            </a:endParaRPr>
          </a:p>
          <a:p>
            <a:r>
              <a:rPr lang="sr-Latn-CS" sz="2400" b="1">
                <a:solidFill>
                  <a:schemeClr val="bg1"/>
                </a:solidFill>
              </a:rPr>
              <a:t>(</a:t>
            </a:r>
            <a:r>
              <a:rPr lang="sr-Latn-CS" sz="2400" b="1" smtClean="0">
                <a:solidFill>
                  <a:schemeClr val="bg1"/>
                </a:solidFill>
              </a:rPr>
              <a:t>2</a:t>
            </a:r>
            <a:r>
              <a:rPr lang="sr-Latn-CS" sz="2400" b="1" baseline="30000" smtClean="0">
                <a:solidFill>
                  <a:schemeClr val="bg1"/>
                </a:solidFill>
              </a:rPr>
              <a:t>23</a:t>
            </a:r>
            <a:r>
              <a:rPr lang="sr-Latn-CS" sz="2400" b="1" smtClean="0">
                <a:solidFill>
                  <a:schemeClr val="bg1"/>
                </a:solidFill>
              </a:rPr>
              <a:t> </a:t>
            </a:r>
            <a:r>
              <a:rPr lang="sr-Latn-CS" sz="2400" b="1">
                <a:solidFill>
                  <a:schemeClr val="bg1"/>
                </a:solidFill>
              </a:rPr>
              <a:t>= </a:t>
            </a:r>
            <a:r>
              <a:rPr lang="sr-Latn-CS" sz="2400" b="1" smtClean="0">
                <a:solidFill>
                  <a:schemeClr val="bg1"/>
                </a:solidFill>
              </a:rPr>
              <a:t>8,388,608 </a:t>
            </a:r>
            <a:r>
              <a:rPr lang="sr-Latn-CS" sz="2400" b="1">
                <a:solidFill>
                  <a:schemeClr val="bg1"/>
                </a:solidFill>
              </a:rPr>
              <a:t>- </a:t>
            </a:r>
            <a:r>
              <a:rPr lang="sr-Latn-CS" sz="2400" b="1" smtClean="0">
                <a:solidFill>
                  <a:schemeClr val="bg1"/>
                </a:solidFill>
              </a:rPr>
              <a:t>7 </a:t>
            </a:r>
            <a:r>
              <a:rPr lang="sr-Latn-CS" sz="2400" b="1">
                <a:solidFill>
                  <a:schemeClr val="bg1"/>
                </a:solidFill>
              </a:rPr>
              <a:t>cifara)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96144"/>
          </a:xfrm>
        </p:spPr>
        <p:txBody>
          <a:bodyPr>
            <a:noAutofit/>
          </a:bodyPr>
          <a:lstStyle/>
          <a:p>
            <a:r>
              <a:rPr lang="sr-Latn-CS"/>
              <a:t>Šta se desi kad su brojevi preveliki?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5" y="2132856"/>
            <a:ext cx="39909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16" y="1567032"/>
            <a:ext cx="28384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87305"/>
            <a:ext cx="28384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41" y="4077101"/>
            <a:ext cx="283845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17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sz="3200" smtClean="0"/>
              <a:t>Kako računati sa prevelikim brojevima?</a:t>
            </a:r>
            <a:endParaRPr lang="en-US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8851930"/>
              </p:ext>
            </p:extLst>
          </p:nvPr>
        </p:nvGraphicFramePr>
        <p:xfrm>
          <a:off x="899592" y="1772816"/>
          <a:ext cx="1866900" cy="2019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/>
                <a:gridCol w="419100"/>
                <a:gridCol w="419100"/>
                <a:gridCol w="419100"/>
              </a:tblGrid>
              <a:tr h="333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+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33375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prenos: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sng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sng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755576" y="2780928"/>
            <a:ext cx="23042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04048" y="1988839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7200" b="1" smtClean="0"/>
              <a:t>2 0 1 3</a:t>
            </a:r>
            <a:endParaRPr lang="en-US" sz="7200" b="1"/>
          </a:p>
        </p:txBody>
      </p:sp>
      <p:sp>
        <p:nvSpPr>
          <p:cNvPr id="9" name="TextBox 8"/>
          <p:cNvSpPr txBox="1"/>
          <p:nvPr/>
        </p:nvSpPr>
        <p:spPr>
          <a:xfrm>
            <a:off x="3039721" y="357301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00000010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9912" y="4365104"/>
            <a:ext cx="202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00000000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00245" y="4377456"/>
            <a:ext cx="202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00000001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20272" y="3501008"/>
            <a:ext cx="202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00000011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endCxn id="9" idx="0"/>
          </p:cNvCxnSpPr>
          <p:nvPr/>
        </p:nvCxnSpPr>
        <p:spPr>
          <a:xfrm flipH="1">
            <a:off x="4083837" y="2996952"/>
            <a:ext cx="1044116" cy="5760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1" idx="0"/>
          </p:cNvCxnSpPr>
          <p:nvPr/>
        </p:nvCxnSpPr>
        <p:spPr>
          <a:xfrm flipH="1">
            <a:off x="4790079" y="3008089"/>
            <a:ext cx="1150073" cy="135701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2" idx="0"/>
          </p:cNvCxnSpPr>
          <p:nvPr/>
        </p:nvCxnSpPr>
        <p:spPr>
          <a:xfrm>
            <a:off x="6660233" y="2996952"/>
            <a:ext cx="150179" cy="13805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3" idx="0"/>
          </p:cNvCxnSpPr>
          <p:nvPr/>
        </p:nvCxnSpPr>
        <p:spPr>
          <a:xfrm>
            <a:off x="7452320" y="2996952"/>
            <a:ext cx="578119" cy="5040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1530" y="4285867"/>
            <a:ext cx="3132348" cy="13280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</a:rPr>
              <a:t>Konvertuju se i obrađuju pojedine cifre, a ne brojevi!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9672" y="5877272"/>
            <a:ext cx="730970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sr-Latn-CS" sz="2400" b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Broj mesta za brojeve sada zavisi od kapaciteta eksterne memorije (hard diska).</a:t>
            </a:r>
            <a:endParaRPr lang="en-US" sz="2400" b="1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906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mtClean="0"/>
              <a:t>Arhitektura računara - SISD </a:t>
            </a:r>
            <a:r>
              <a:rPr lang="en-US" smtClean="0"/>
              <a:t>Single Instr</a:t>
            </a:r>
            <a:r>
              <a:rPr lang="sr-Latn-CS" smtClean="0"/>
              <a:t>u</a:t>
            </a:r>
            <a:r>
              <a:rPr lang="en-US" smtClean="0"/>
              <a:t>ction Single Data</a:t>
            </a:r>
            <a:endParaRPr lang="en-US" dirty="0"/>
          </a:p>
        </p:txBody>
      </p:sp>
      <p:pic>
        <p:nvPicPr>
          <p:cNvPr id="1026" name="Picture 2" descr="File:SIS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4496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5342" y="5944612"/>
            <a:ext cx="4581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hlinkClick r:id="rId3" tooltip="Sandy Bridge"/>
              </a:rPr>
              <a:t>Intel Core i7 Extreme Edition 3960X (Hex core)</a:t>
            </a:r>
            <a:endParaRPr lang="en-US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29504" y="6306827"/>
            <a:ext cx="26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177,730 MIPS at 3.33 GHz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386450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</a:t>
            </a:r>
            <a:r>
              <a:rPr lang="sr-Latn-C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zina računanja limitirana hardverom !</a:t>
            </a:r>
            <a:endParaRPr lang="en-US" sz="24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034601"/>
            <a:ext cx="3672408" cy="21452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Monoprocesorski računari (npr. PC) !</a:t>
            </a:r>
          </a:p>
          <a:p>
            <a:endParaRPr lang="sr-Latn-C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Baziran na Von Neumannovom modelu.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1581" y="3107235"/>
            <a:ext cx="1028700" cy="133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606071" y="4444137"/>
            <a:ext cx="152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John von Neumann</a:t>
            </a:r>
            <a:endParaRPr lang="sr-Latn-CS" sz="1400" b="1" dirty="0" smtClean="0"/>
          </a:p>
          <a:p>
            <a:pPr algn="ctr"/>
            <a:r>
              <a:rPr lang="en-US" sz="1400" dirty="0" smtClean="0"/>
              <a:t>1903 –1957</a:t>
            </a:r>
          </a:p>
        </p:txBody>
      </p:sp>
    </p:spTree>
    <p:extLst>
      <p:ext uri="{BB962C8B-B14F-4D97-AF65-F5344CB8AC3E}">
        <p14:creationId xmlns:p14="http://schemas.microsoft.com/office/powerpoint/2010/main" val="357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sz="3200" smtClean="0"/>
              <a:t>Arhitektura računara - </a:t>
            </a:r>
            <a:br>
              <a:rPr lang="sr-Latn-CS" sz="3200" smtClean="0"/>
            </a:br>
            <a:r>
              <a:rPr lang="sr-Latn-CS" sz="3200" smtClean="0"/>
              <a:t>SIMD </a:t>
            </a:r>
            <a:r>
              <a:rPr lang="en-US" sz="3200" smtClean="0"/>
              <a:t>Single Instr</a:t>
            </a:r>
            <a:r>
              <a:rPr lang="sr-Latn-CS" sz="3200" smtClean="0"/>
              <a:t>u</a:t>
            </a:r>
            <a:r>
              <a:rPr lang="en-US" sz="3200" smtClean="0"/>
              <a:t>ction </a:t>
            </a:r>
            <a:r>
              <a:rPr lang="sr-Latn-CS" sz="3200" smtClean="0"/>
              <a:t>Multiple</a:t>
            </a:r>
            <a:r>
              <a:rPr lang="en-US" sz="3200" smtClean="0"/>
              <a:t> Data</a:t>
            </a:r>
            <a:r>
              <a:rPr lang="sr-Latn-CS" sz="3200" smtClean="0"/>
              <a:t/>
            </a:r>
            <a:br>
              <a:rPr lang="sr-Latn-CS" sz="3200" smtClean="0"/>
            </a:br>
            <a:r>
              <a:rPr lang="sr-Latn-CS" sz="3200" smtClean="0"/>
              <a:t>MISD Multiple Instruction Single Data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429" y="5013176"/>
            <a:ext cx="4622580" cy="173664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Paralelni računari (dele zajedničku memoriju)!</a:t>
            </a:r>
          </a:p>
          <a:p>
            <a:pPr algn="ctr"/>
            <a:endParaRPr lang="sr-Latn-C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Latn-CS" sz="2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Pogodni za vektorske algoritme.</a:t>
            </a:r>
            <a:endParaRPr 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4" descr="File:SIM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" y="131220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le:MISD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0041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8254" y="5281269"/>
            <a:ext cx="391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Neefikasna upotreba resursa, retko se primenjuje!</a:t>
            </a:r>
            <a:endParaRPr lang="en-US" sz="2400" b="1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40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81360">
  <a:themeElements>
    <a:clrScheme name="PresPro 1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BAEB92F-B35A-4BD8-A5A6-3467DA456C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TS101881360</Template>
  <TotalTime>592</TotalTime>
  <Words>604</Words>
  <Application>Microsoft Office PowerPoint</Application>
  <PresentationFormat>On-screen Show (4:3)</PresentationFormat>
  <Paragraphs>124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TS101881360</vt:lpstr>
      <vt:lpstr>Kako računar izračunava najveći prosti broj</vt:lpstr>
      <vt:lpstr>Tehnički problemi izračunavanja velikih prostih brojeva:</vt:lpstr>
      <vt:lpstr>Kako računar "vidi" brojeve?</vt:lpstr>
      <vt:lpstr>Koliko veliki brojevi mogu biti?</vt:lpstr>
      <vt:lpstr>Koliko veliki brojevi  nam trebaju?</vt:lpstr>
      <vt:lpstr>Šta se desi kad su brojevi preveliki?</vt:lpstr>
      <vt:lpstr>Kako računati sa prevelikim brojevima?</vt:lpstr>
      <vt:lpstr>Arhitektura računara - SISD Single Instruction Single Data</vt:lpstr>
      <vt:lpstr>Arhitektura računara -  SIMD Single Instruction Multiple Data MISD Multiple Instruction Single Data</vt:lpstr>
      <vt:lpstr>Arhitektura računara - MIMD Multiple Instruction Multiple Data</vt:lpstr>
      <vt:lpstr>Karakteristike distribuiranih sistema</vt:lpstr>
      <vt:lpstr>PowerPoint Presentation</vt:lpstr>
      <vt:lpstr>GIMPS projekat</vt:lpstr>
      <vt:lpstr>Budućnost</vt:lpstr>
      <vt:lpstr>Hvala na pažnji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računar izračunava najveći prosti broj</dc:title>
  <dc:creator>Korisnik</dc:creator>
  <dc:description>2010 abstract powerpoint template from presentationpro.com</dc:description>
  <cp:lastModifiedBy>Korisnik</cp:lastModifiedBy>
  <cp:revision>32</cp:revision>
  <dcterms:created xsi:type="dcterms:W3CDTF">2013-02-23T22:15:45Z</dcterms:created>
  <dcterms:modified xsi:type="dcterms:W3CDTF">2013-02-26T12:11:51Z</dcterms:modified>
  <cp:category>2010 abstract curves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TC018813609991</vt:lpwstr>
  </property>
</Properties>
</file>